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924" r:id="rId1"/>
    <p:sldMasterId id="2147484267" r:id="rId2"/>
  </p:sldMasterIdLst>
  <p:notesMasterIdLst>
    <p:notesMasterId r:id="rId8"/>
  </p:notesMasterIdLst>
  <p:sldIdLst>
    <p:sldId id="364" r:id="rId3"/>
    <p:sldId id="368" r:id="rId4"/>
    <p:sldId id="374" r:id="rId5"/>
    <p:sldId id="372" r:id="rId6"/>
    <p:sldId id="375" r:id="rId7"/>
  </p:sldIdLst>
  <p:sldSz cx="9144000" cy="6858000" type="screen4x3"/>
  <p:notesSz cx="9926638" cy="6797675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92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96429" autoAdjust="0"/>
  </p:normalViewPr>
  <p:slideViewPr>
    <p:cSldViewPr snapToGrid="0" snapToObjects="1">
      <p:cViewPr>
        <p:scale>
          <a:sx n="120" d="100"/>
          <a:sy n="120" d="100"/>
        </p:scale>
        <p:origin x="-78" y="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4301541" cy="339883"/>
          </a:xfrm>
          <a:prstGeom prst="rect">
            <a:avLst/>
          </a:prstGeom>
          <a:noFill/>
          <a:ln>
            <a:noFill/>
          </a:ln>
        </p:spPr>
        <p:txBody>
          <a:bodyPr lIns="88207" tIns="88207" rIns="88207" bIns="88207" anchor="t" anchorCtr="0"/>
          <a:lstStyle>
            <a:lvl1pPr marL="0" marR="0" indent="0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69479" marR="0" indent="-3866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8959" marR="0" indent="-7734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408439" marR="0" indent="-11602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77919" marR="0" indent="-3216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347399" marR="0" indent="-7083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816879" marR="0" indent="-10951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86361" marR="0" indent="-2567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755841" marR="0" indent="-6435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622799" y="0"/>
            <a:ext cx="4301541" cy="339883"/>
          </a:xfrm>
          <a:prstGeom prst="rect">
            <a:avLst/>
          </a:prstGeom>
          <a:noFill/>
          <a:ln>
            <a:noFill/>
          </a:ln>
        </p:spPr>
        <p:txBody>
          <a:bodyPr lIns="88207" tIns="88207" rIns="88207" bIns="88207" anchor="t" anchorCtr="0"/>
          <a:lstStyle>
            <a:lvl1pPr marL="0" marR="0" indent="0" algn="r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69479" marR="0" indent="-3866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8959" marR="0" indent="-7734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408439" marR="0" indent="-11602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77919" marR="0" indent="-3216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347399" marR="0" indent="-7083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816879" marR="0" indent="-10951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86361" marR="0" indent="-2567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755841" marR="0" indent="-6435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3263900" y="511175"/>
            <a:ext cx="3398838" cy="2547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9" cy="3058954"/>
          </a:xfrm>
          <a:prstGeom prst="rect">
            <a:avLst/>
          </a:prstGeom>
          <a:noFill/>
          <a:ln>
            <a:noFill/>
          </a:ln>
        </p:spPr>
        <p:txBody>
          <a:bodyPr lIns="88207" tIns="88207" rIns="88207" bIns="88207" anchor="t" anchorCtr="0"/>
          <a:lstStyle>
            <a:lvl1pPr marL="0" marR="0" indent="0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86608" marR="0" indent="-4007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73216" marR="0" indent="-8016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459825" marR="0" indent="-12025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946433" marR="0" indent="-3333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433042" marR="0" indent="-7341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19651" marR="0" indent="-11351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06261" marR="0" indent="-2661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92870" marR="0" indent="-6670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1" y="6456611"/>
            <a:ext cx="4301541" cy="339883"/>
          </a:xfrm>
          <a:prstGeom prst="rect">
            <a:avLst/>
          </a:prstGeom>
          <a:noFill/>
          <a:ln>
            <a:noFill/>
          </a:ln>
        </p:spPr>
        <p:txBody>
          <a:bodyPr lIns="88207" tIns="88207" rIns="88207" bIns="88207" anchor="b" anchorCtr="0"/>
          <a:lstStyle>
            <a:lvl1pPr marL="0" marR="0" indent="0" algn="l" rtl="0">
              <a:spcBef>
                <a:spcPts val="0"/>
              </a:spcBef>
              <a:defRPr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69479" marR="0" indent="-3866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8959" marR="0" indent="-7734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408439" marR="0" indent="-11602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77919" marR="0" indent="-3216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347399" marR="0" indent="-7083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816879" marR="0" indent="-10951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86361" marR="0" indent="-2567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755841" marR="0" indent="-6435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622799" y="6456611"/>
            <a:ext cx="4301541" cy="339883"/>
          </a:xfrm>
          <a:prstGeom prst="rect">
            <a:avLst/>
          </a:prstGeom>
          <a:noFill/>
          <a:ln>
            <a:noFill/>
          </a:ln>
        </p:spPr>
        <p:txBody>
          <a:bodyPr lIns="95539" tIns="47758" rIns="95539" bIns="47758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US" sz="13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US"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336968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5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478446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139713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4267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219440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237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0544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8839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1590872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3325726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33583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362064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59466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801042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8113450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0890963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2382023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0972531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1128546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23955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284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821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75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7349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032770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598530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816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014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684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8" r:id="rId1"/>
    <p:sldLayoutId id="2147484269" r:id="rId2"/>
    <p:sldLayoutId id="2147484270" r:id="rId3"/>
    <p:sldLayoutId id="2147484271" r:id="rId4"/>
    <p:sldLayoutId id="2147484272" r:id="rId5"/>
    <p:sldLayoutId id="2147484273" r:id="rId6"/>
    <p:sldLayoutId id="2147484274" r:id="rId7"/>
    <p:sldLayoutId id="2147484275" r:id="rId8"/>
    <p:sldLayoutId id="2147484276" r:id="rId9"/>
    <p:sldLayoutId id="2147484277" r:id="rId10"/>
    <p:sldLayoutId id="2147484278" r:id="rId11"/>
    <p:sldLayoutId id="2147484279" r:id="rId12"/>
    <p:sldLayoutId id="2147484280" r:id="rId13"/>
    <p:sldLayoutId id="2147484281" r:id="rId14"/>
    <p:sldLayoutId id="2147484282" r:id="rId15"/>
    <p:sldLayoutId id="214748428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547131" y="1961728"/>
            <a:ext cx="362745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ZeroVR</a:t>
            </a:r>
            <a:r>
              <a:rPr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VR</a:t>
            </a:r>
            <a:r>
              <a:rPr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パノラマ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ヒアリングシート</a:t>
            </a:r>
            <a:endParaRPr kumimoji="1"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07205" y="6488459"/>
            <a:ext cx="2595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撮影・制作　株式会社</a:t>
            </a:r>
            <a:r>
              <a:rPr kumimoji="1" lang="en-US" altLang="ja-JP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Leoline</a:t>
            </a:r>
            <a:endParaRPr kumimoji="1" lang="ja-JP" altLang="en-US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643859"/>
              </p:ext>
            </p:extLst>
          </p:nvPr>
        </p:nvGraphicFramePr>
        <p:xfrm>
          <a:off x="2357886" y="3652625"/>
          <a:ext cx="1846217" cy="5791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462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46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/>
                        <a:t>ビジネス名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3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71339"/>
              </p:ext>
            </p:extLst>
          </p:nvPr>
        </p:nvGraphicFramePr>
        <p:xfrm>
          <a:off x="1312857" y="4438417"/>
          <a:ext cx="6096000" cy="17985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9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300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合同会社フェイバーズクリエイション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38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〒</a:t>
                      </a:r>
                      <a:r>
                        <a:rPr kumimoji="1" lang="en-US" altLang="ja-JP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064-0801</a:t>
                      </a:r>
                      <a:endParaRPr kumimoji="1" lang="en-US" altLang="ja-JP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  </a:t>
                      </a:r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北海道札幌市中央区</a:t>
                      </a:r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南</a:t>
                      </a:r>
                      <a:r>
                        <a:rPr kumimoji="1" lang="en-US" altLang="ja-JP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条西</a:t>
                      </a:r>
                      <a:r>
                        <a:rPr kumimoji="1" lang="en-US" altLang="ja-JP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丁目</a:t>
                      </a:r>
                      <a:r>
                        <a:rPr kumimoji="1" lang="en-US" altLang="ja-JP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3-17-202</a:t>
                      </a: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38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代表番号</a:t>
                      </a:r>
                      <a:r>
                        <a:rPr kumimoji="1" lang="ja-JP" altLang="en-US" sz="10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090-7650-5572</a:t>
                      </a:r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endParaRPr kumimoji="1" lang="en-US" altLang="ja-JP" sz="1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38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VR</a:t>
                      </a:r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コンテンツ制作事業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98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3205"/>
              </p:ext>
            </p:extLst>
          </p:nvPr>
        </p:nvGraphicFramePr>
        <p:xfrm>
          <a:off x="4360857" y="3652625"/>
          <a:ext cx="1846217" cy="5791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462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46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/>
                        <a:t>ポイント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3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　　　　　　</a:t>
                      </a:r>
                      <a:r>
                        <a:rPr kumimoji="1" lang="en-US" altLang="ja-JP" dirty="0"/>
                        <a:t>Pt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57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245996" y="359731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07205" y="6488459"/>
            <a:ext cx="2595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撮影・制作　株式会社</a:t>
            </a:r>
            <a:r>
              <a:rPr kumimoji="1" lang="en-US" altLang="ja-JP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Leoline</a:t>
            </a:r>
            <a:endParaRPr kumimoji="1" lang="ja-JP" altLang="en-US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818408"/>
              </p:ext>
            </p:extLst>
          </p:nvPr>
        </p:nvGraphicFramePr>
        <p:xfrm>
          <a:off x="330926" y="357058"/>
          <a:ext cx="8473441" cy="630567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6315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868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50315">
                <a:tc gridSpan="8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ポイントオプション</a:t>
                      </a:r>
                      <a:r>
                        <a:rPr kumimoji="1" lang="en-US" altLang="ja-JP" sz="1400" dirty="0"/>
                        <a:t>(</a:t>
                      </a:r>
                      <a:r>
                        <a:rPr kumimoji="1" lang="ja-JP" altLang="en-US" sz="1400" dirty="0"/>
                        <a:t>個数をご記入ください</a:t>
                      </a:r>
                      <a:r>
                        <a:rPr kumimoji="1" lang="en-US" altLang="ja-JP" sz="1400" dirty="0"/>
                        <a:t>)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サムネイル表示順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パノラマ名称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ポップアップ画像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ポップアップスライド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ポップアップムービー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スクリーンムービー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ポリゴンリンク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ポスター画像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687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245996" y="359731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07205" y="6488459"/>
            <a:ext cx="2595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撮影・制作　株式会社</a:t>
            </a:r>
            <a:r>
              <a:rPr kumimoji="1" lang="en-US" altLang="ja-JP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Leoline</a:t>
            </a:r>
            <a:endParaRPr kumimoji="1" lang="ja-JP" altLang="en-US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434682"/>
              </p:ext>
            </p:extLst>
          </p:nvPr>
        </p:nvGraphicFramePr>
        <p:xfrm>
          <a:off x="330926" y="357058"/>
          <a:ext cx="8473441" cy="630567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6315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868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5918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50315">
                <a:tc gridSpan="8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ポイントオプション</a:t>
                      </a:r>
                      <a:r>
                        <a:rPr kumimoji="1" lang="en-US" altLang="ja-JP" sz="1400" dirty="0"/>
                        <a:t>(</a:t>
                      </a:r>
                      <a:r>
                        <a:rPr kumimoji="1" lang="ja-JP" altLang="en-US" sz="1400" dirty="0"/>
                        <a:t>個数をご記入ください</a:t>
                      </a:r>
                      <a:r>
                        <a:rPr kumimoji="1" lang="en-US" altLang="ja-JP" sz="1400" dirty="0"/>
                        <a:t>)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サムネイル表示順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パノラマ名称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ポップアップ画像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ポップアップスライド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ポップアップムービー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スクリーンムービー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ポリゴンリンク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ポスター画像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350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9512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660478"/>
              </p:ext>
            </p:extLst>
          </p:nvPr>
        </p:nvGraphicFramePr>
        <p:xfrm>
          <a:off x="566056" y="1100570"/>
          <a:ext cx="7353327" cy="3642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8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414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64255">
                <a:tc gridSpan="2">
                  <a:txBody>
                    <a:bodyPr/>
                    <a:lstStyle/>
                    <a:p>
                      <a:pPr lvl="1" algn="ctr"/>
                      <a:r>
                        <a:rPr kumimoji="1" lang="ja-JP" altLang="en-US" sz="1400" dirty="0">
                          <a:latin typeface="+mn-ea"/>
                          <a:ea typeface="+mn-ea"/>
                        </a:rPr>
                        <a:t>各オプションの必要データ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42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ポップアップ画像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900" dirty="0">
                          <a:latin typeface="+mn-ea"/>
                          <a:ea typeface="+mn-ea"/>
                        </a:rPr>
                        <a:t>Ai/png/jpg</a:t>
                      </a:r>
                      <a:r>
                        <a:rPr lang="ja-JP" altLang="en-US" sz="900" dirty="0">
                          <a:latin typeface="+mn-ea"/>
                          <a:ea typeface="+mn-ea"/>
                        </a:rPr>
                        <a:t>　いずれかのデータ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42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ポップアップスライド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>
                          <a:latin typeface="+mn-ea"/>
                          <a:ea typeface="+mn-ea"/>
                        </a:rPr>
                        <a:t>Ai/png/jpg</a:t>
                      </a:r>
                      <a:r>
                        <a:rPr lang="ja-JP" altLang="en-US" sz="900" dirty="0">
                          <a:latin typeface="+mn-ea"/>
                          <a:ea typeface="+mn-ea"/>
                        </a:rPr>
                        <a:t>　いずれかのデータ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425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/>
                        <a:t>ポップアップムービー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mp4/m4v/webm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　いずれかのデータ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42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スクリーンムービー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mp4/m4v/webm</a:t>
                      </a:r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　いずれかのデータ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42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ポリゴンリンク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+mn-ea"/>
                          <a:ea typeface="+mn-ea"/>
                        </a:rPr>
                        <a:t>リンク先の</a:t>
                      </a:r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URL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42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ポスター画像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>
                          <a:latin typeface="+mn-ea"/>
                          <a:ea typeface="+mn-ea"/>
                        </a:rPr>
                        <a:t>Ai/png/jpg</a:t>
                      </a:r>
                      <a:r>
                        <a:rPr lang="ja-JP" altLang="en-US" sz="900" dirty="0">
                          <a:latin typeface="+mn-ea"/>
                          <a:ea typeface="+mn-ea"/>
                        </a:rPr>
                        <a:t>　いずれかのデータ　</a:t>
                      </a:r>
                      <a:r>
                        <a:rPr lang="en-US" altLang="ja-JP" sz="900" dirty="0">
                          <a:latin typeface="+mn-ea"/>
                          <a:ea typeface="+mn-ea"/>
                        </a:rPr>
                        <a:t>+</a:t>
                      </a:r>
                      <a:r>
                        <a:rPr lang="ja-JP" altLang="en-US" sz="900" dirty="0">
                          <a:latin typeface="+mn-ea"/>
                          <a:ea typeface="+mn-ea"/>
                        </a:rPr>
                        <a:t>　リンク先の</a:t>
                      </a:r>
                      <a:r>
                        <a:rPr lang="en-US" altLang="ja-JP" sz="900" dirty="0">
                          <a:latin typeface="+mn-ea"/>
                          <a:ea typeface="+mn-ea"/>
                        </a:rPr>
                        <a:t>URL</a:t>
                      </a:r>
                      <a:endParaRPr lang="ja-JP" altLang="en-US" sz="9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42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フロアマップ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>
                          <a:latin typeface="+mn-ea"/>
                          <a:ea typeface="+mn-ea"/>
                        </a:rPr>
                        <a:t>Ai/png/jpg</a:t>
                      </a:r>
                      <a:r>
                        <a:rPr lang="ja-JP" altLang="en-US" sz="900" dirty="0">
                          <a:latin typeface="+mn-ea"/>
                          <a:ea typeface="+mn-ea"/>
                        </a:rPr>
                        <a:t>　いずれかのデータ　</a:t>
                      </a:r>
                      <a:r>
                        <a:rPr lang="en-US" altLang="ja-JP" sz="900" dirty="0">
                          <a:latin typeface="+mn-ea"/>
                          <a:ea typeface="+mn-ea"/>
                        </a:rPr>
                        <a:t>※1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42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キャップ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>
                          <a:latin typeface="+mn-ea"/>
                          <a:ea typeface="+mn-ea"/>
                        </a:rPr>
                        <a:t>Ai/png/jpg</a:t>
                      </a:r>
                      <a:r>
                        <a:rPr lang="ja-JP" altLang="en-US" sz="900" dirty="0">
                          <a:latin typeface="+mn-ea"/>
                          <a:ea typeface="+mn-ea"/>
                        </a:rPr>
                        <a:t>　いずれかのデータ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642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サウンドアイコン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>
                          <a:latin typeface="+mn-ea"/>
                          <a:ea typeface="+mn-ea"/>
                        </a:rPr>
                        <a:t>mp3</a:t>
                      </a:r>
                      <a:r>
                        <a:rPr lang="ja-JP" altLang="en-US" sz="900" dirty="0">
                          <a:latin typeface="+mn-ea"/>
                          <a:ea typeface="+mn-ea"/>
                        </a:rPr>
                        <a:t>　データ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460720" y="4949643"/>
            <a:ext cx="65314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フロアマップのデータがない場合は、オーダーメイドという形になりますので別途技術料が加算されます。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2828289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 baseline="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3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387153"/>
              </p:ext>
            </p:extLst>
          </p:nvPr>
        </p:nvGraphicFramePr>
        <p:xfrm>
          <a:off x="225630" y="1843018"/>
          <a:ext cx="8668989" cy="438405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611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98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7580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9653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追加オプションリスト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価格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備考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レンズフレア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\</a:t>
                      </a:r>
                      <a:r>
                        <a:rPr kumimoji="1" lang="ja-JP" altLang="en-US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,800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太陽や照明などに、自然なレンズフレア効果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Google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マップ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/</a:t>
                      </a:r>
                      <a:r>
                        <a:rPr kumimoji="1" lang="ja-JP" altLang="en-US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Bing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マップ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\ 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6,800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コントロールバーにマップ機能を附帯　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航空写真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地図　切り替え可能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フロアマップ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￥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38,000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レーダー付きのフロアマップ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拡大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縮小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ナディアロゴ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￥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9,800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地面にロゴを表示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バナーリンク式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バナーリンク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\</a:t>
                      </a:r>
                      <a:r>
                        <a:rPr kumimoji="1" lang="ja-JP" altLang="en-US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10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,500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Facebook /</a:t>
                      </a:r>
                      <a:r>
                        <a:rPr kumimoji="1" lang="ja-JP" altLang="en-US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Twitter / </a:t>
                      </a:r>
                      <a:r>
                        <a:rPr kumimoji="1" lang="ja-JP" altLang="en-US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自社ロゴなど、バナーリンクを随時画面に表示</a:t>
                      </a:r>
                      <a:endParaRPr kumimoji="1" lang="en-US" altLang="ja-JP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アニメーションアイコン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(1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アイテム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￥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2,000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点滅や回転など動的効果のあるアイコン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ポップアップ画像・動画・シーン移動など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サウンドアイコン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￥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15,000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オン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オフ切り替え可能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(mp3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データ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chemeClr val="dk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ポップアップ画像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\ 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6,800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クリックして画像を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枚を表示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(jpg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画像データ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ポップアップスライド画像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(5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枚まで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￥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32,000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クリックして画像を複数枚表示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(jpg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画像データ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ポップアップムービー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(mp4)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\</a:t>
                      </a:r>
                      <a:r>
                        <a:rPr kumimoji="1" lang="ja-JP" altLang="en-US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35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,000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ポップアップで動画を表示　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(mp4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動画データ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分以内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スクリーンムービー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￥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40,000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仮想スクリーンで動画を表示　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(mp4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動画データ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分以内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ポリゴンリンク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￥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6,800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パノラマ内のポスターや写真、商品やオブジェ等にリンクを附帯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ポスター画像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￥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6,800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写真や広告、ポスターなどを埋め込む</a:t>
                      </a:r>
                      <a:r>
                        <a:rPr kumimoji="1" lang="ja-JP" altLang="en-US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リンク可能</a:t>
                      </a:r>
                      <a:r>
                        <a:rPr kumimoji="1" lang="en-US" altLang="ja-JP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オートローテート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￥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4,800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一定時間操作がない場合、自動回転 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速度変更可能</a:t>
                      </a: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ぼかし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\</a:t>
                      </a:r>
                      <a:r>
                        <a:rPr kumimoji="1" lang="ja-JP" altLang="en-US" sz="90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2,0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ぼかし１シーンにつき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554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シーンの削除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\ </a:t>
                      </a:r>
                      <a:r>
                        <a:rPr kumimoji="1" lang="en-US" altLang="ja-JP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6,000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納品後、ポイントを削除する場合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128236"/>
              </p:ext>
            </p:extLst>
          </p:nvPr>
        </p:nvGraphicFramePr>
        <p:xfrm>
          <a:off x="225630" y="355712"/>
          <a:ext cx="8668990" cy="144258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344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344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250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基本料金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価格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50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1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アカウント契約料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\ </a:t>
                      </a:r>
                      <a:r>
                        <a:rPr kumimoji="1" lang="en-US" altLang="ja-JP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98,000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50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1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ポイント撮影料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\ </a:t>
                      </a:r>
                      <a:r>
                        <a:rPr kumimoji="1" lang="en-US" altLang="ja-JP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25,000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505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サーバー保守・更新手数料</a:t>
                      </a:r>
                      <a:r>
                        <a:rPr lang="en-US" altLang="ja-JP" sz="14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/>
                      </a:r>
                      <a:br>
                        <a:rPr lang="en-US" altLang="ja-JP" sz="14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</a:br>
                      <a:r>
                        <a:rPr lang="en-US" altLang="ja-JP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(</a:t>
                      </a:r>
                      <a:r>
                        <a:rPr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毎月追加オプションの</a:t>
                      </a:r>
                      <a:r>
                        <a:rPr lang="en-US" altLang="ja-JP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1</a:t>
                      </a:r>
                      <a:r>
                        <a:rPr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万円迄の追加や、内容の更新を含む</a:t>
                      </a:r>
                      <a:r>
                        <a:rPr lang="en-US" altLang="ja-JP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月 </a:t>
                      </a:r>
                      <a:r>
                        <a:rPr lang="en-US" altLang="ja-JP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/</a:t>
                      </a:r>
                      <a:r>
                        <a:rPr lang="ja-JP" altLang="en-US" sz="12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 </a:t>
                      </a:r>
                      <a:r>
                        <a:rPr lang="en-US" altLang="ja-JP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\12,600</a:t>
                      </a:r>
                      <a:r>
                        <a:rPr lang="en-US" altLang="ja-JP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(1</a:t>
                      </a:r>
                      <a:r>
                        <a:rPr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年更新</a:t>
                      </a:r>
                      <a:r>
                        <a:rPr lang="en-US" altLang="ja-JP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Arial"/>
                        </a:rPr>
                        <a:t>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231551" y="50355"/>
            <a:ext cx="2616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VR</a:t>
            </a:r>
            <a:r>
              <a:rPr kumimoji="1" lang="ja-JP" altLang="en-US" sz="2000" b="1" dirty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パノラマ　料金表</a:t>
            </a:r>
          </a:p>
        </p:txBody>
      </p:sp>
    </p:spTree>
    <p:extLst>
      <p:ext uri="{BB962C8B-B14F-4D97-AF65-F5344CB8AC3E}">
        <p14:creationId xmlns:p14="http://schemas.microsoft.com/office/powerpoint/2010/main" val="120645606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8414</TotalTime>
  <Words>402</Words>
  <Application>Microsoft Office PowerPoint</Application>
  <PresentationFormat>画面に合わせる (4:3)</PresentationFormat>
  <Paragraphs>147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HDOfficeLightV0</vt:lpstr>
      <vt:lpstr>ファセット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Googleインドアビューご提案資料</dc:title>
  <dc:creator>r.nakamura</dc:creator>
  <cp:lastModifiedBy>toshiki</cp:lastModifiedBy>
  <cp:revision>244</cp:revision>
  <cp:lastPrinted>2016-06-13T02:28:17Z</cp:lastPrinted>
  <dcterms:modified xsi:type="dcterms:W3CDTF">2016-11-29T04:54:22Z</dcterms:modified>
</cp:coreProperties>
</file>